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2" r:id="rId6"/>
    <p:sldId id="261" r:id="rId7"/>
    <p:sldId id="265" r:id="rId8"/>
    <p:sldId id="266" r:id="rId9"/>
    <p:sldId id="267"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71"/>
  </p:normalViewPr>
  <p:slideViewPr>
    <p:cSldViewPr snapToGrid="0" snapToObjects="1">
      <p:cViewPr varScale="1">
        <p:scale>
          <a:sx n="110" d="100"/>
          <a:sy n="110" d="100"/>
        </p:scale>
        <p:origin x="6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GB"/>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1/15/22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GB"/>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GB"/>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GB"/>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1/15/22</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1/15/22</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3A6BD-3335-8B46-92DD-6A727375534A}"/>
              </a:ext>
            </a:extLst>
          </p:cNvPr>
          <p:cNvSpPr>
            <a:spLocks noGrp="1"/>
          </p:cNvSpPr>
          <p:nvPr>
            <p:ph type="ctrTitle"/>
          </p:nvPr>
        </p:nvSpPr>
        <p:spPr>
          <a:xfrm>
            <a:off x="1752749" y="1307408"/>
            <a:ext cx="8679915" cy="1748729"/>
          </a:xfrm>
        </p:spPr>
        <p:txBody>
          <a:bodyPr/>
          <a:lstStyle/>
          <a:p>
            <a:r>
              <a:rPr lang="en-US" b="1" dirty="0" err="1"/>
              <a:t>Pearsons</a:t>
            </a:r>
            <a:r>
              <a:rPr lang="en-US" b="1" dirty="0"/>
              <a:t> BTEC in I.T.</a:t>
            </a:r>
          </a:p>
        </p:txBody>
      </p:sp>
      <p:sp>
        <p:nvSpPr>
          <p:cNvPr id="3" name="Subtitle 2">
            <a:extLst>
              <a:ext uri="{FF2B5EF4-FFF2-40B4-BE49-F238E27FC236}">
                <a16:creationId xmlns:a16="http://schemas.microsoft.com/office/drawing/2014/main" id="{0EE8D9ED-4697-7C4E-965B-B31A8677C4B4}"/>
              </a:ext>
            </a:extLst>
          </p:cNvPr>
          <p:cNvSpPr>
            <a:spLocks noGrp="1"/>
          </p:cNvSpPr>
          <p:nvPr>
            <p:ph type="subTitle" idx="1"/>
          </p:nvPr>
        </p:nvSpPr>
        <p:spPr>
          <a:xfrm>
            <a:off x="1752749" y="3140570"/>
            <a:ext cx="8673427" cy="1322587"/>
          </a:xfrm>
        </p:spPr>
        <p:txBody>
          <a:bodyPr>
            <a:noAutofit/>
          </a:bodyPr>
          <a:lstStyle/>
          <a:p>
            <a:r>
              <a:rPr lang="en-US" sz="1600" dirty="0"/>
              <a:t>Duration: 2 years</a:t>
            </a:r>
          </a:p>
          <a:p>
            <a:r>
              <a:rPr lang="en-US" sz="1600" dirty="0"/>
              <a:t>Number of units to complete: 4</a:t>
            </a:r>
          </a:p>
          <a:p>
            <a:r>
              <a:rPr lang="en-US" sz="1600" dirty="0"/>
              <a:t>Written examinations: 2</a:t>
            </a:r>
          </a:p>
          <a:p>
            <a:r>
              <a:rPr lang="en-US" sz="1600" dirty="0"/>
              <a:t>Coursework units: 2</a:t>
            </a:r>
          </a:p>
          <a:p>
            <a:endParaRPr lang="en-US" sz="1600" b="1" dirty="0">
              <a:latin typeface="Trebuchet MS" panose="020B0703020202090204" pitchFamily="34" charset="0"/>
            </a:endParaRPr>
          </a:p>
          <a:p>
            <a:r>
              <a:rPr lang="en-US" sz="1600" b="1" dirty="0">
                <a:latin typeface="Trebuchet MS" panose="020B0703020202090204" pitchFamily="34" charset="0"/>
              </a:rPr>
              <a:t>’The future awaits……the future is now……’</a:t>
            </a:r>
          </a:p>
        </p:txBody>
      </p:sp>
      <p:sp>
        <p:nvSpPr>
          <p:cNvPr id="4" name="TextBox 3">
            <a:extLst>
              <a:ext uri="{FF2B5EF4-FFF2-40B4-BE49-F238E27FC236}">
                <a16:creationId xmlns:a16="http://schemas.microsoft.com/office/drawing/2014/main" id="{A9F25BA6-6F3B-974B-B9A5-FDFA0DF2EEE0}"/>
              </a:ext>
            </a:extLst>
          </p:cNvPr>
          <p:cNvSpPr txBox="1"/>
          <p:nvPr/>
        </p:nvSpPr>
        <p:spPr>
          <a:xfrm>
            <a:off x="2371725" y="5757863"/>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1695255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B8652-28FA-064C-9871-6EFBB80DB70A}"/>
              </a:ext>
            </a:extLst>
          </p:cNvPr>
          <p:cNvSpPr>
            <a:spLocks noGrp="1"/>
          </p:cNvSpPr>
          <p:nvPr>
            <p:ph type="ctrTitle"/>
          </p:nvPr>
        </p:nvSpPr>
        <p:spPr/>
        <p:txBody>
          <a:bodyPr/>
          <a:lstStyle/>
          <a:p>
            <a:r>
              <a:rPr lang="en-US" dirty="0"/>
              <a:t>For any further enquiries please contact </a:t>
            </a:r>
            <a:r>
              <a:rPr lang="en-US" dirty="0" err="1"/>
              <a:t>Mr</a:t>
            </a:r>
            <a:r>
              <a:rPr lang="en-US" dirty="0"/>
              <a:t> O’ Brien</a:t>
            </a:r>
          </a:p>
        </p:txBody>
      </p:sp>
      <p:sp>
        <p:nvSpPr>
          <p:cNvPr id="3" name="Subtitle 2">
            <a:extLst>
              <a:ext uri="{FF2B5EF4-FFF2-40B4-BE49-F238E27FC236}">
                <a16:creationId xmlns:a16="http://schemas.microsoft.com/office/drawing/2014/main" id="{7287F5E8-57C3-A04D-8EA2-A685D196C48D}"/>
              </a:ext>
            </a:extLst>
          </p:cNvPr>
          <p:cNvSpPr>
            <a:spLocks noGrp="1"/>
          </p:cNvSpPr>
          <p:nvPr>
            <p:ph type="subTitle" idx="1"/>
          </p:nvPr>
        </p:nvSpPr>
        <p:spPr>
          <a:xfrm>
            <a:off x="1759237" y="4096512"/>
            <a:ext cx="8673427" cy="1132341"/>
          </a:xfrm>
        </p:spPr>
        <p:txBody>
          <a:bodyPr/>
          <a:lstStyle/>
          <a:p>
            <a:r>
              <a:rPr lang="en-US" dirty="0"/>
              <a:t>Email: aobrien516@c2ken.net</a:t>
            </a:r>
          </a:p>
        </p:txBody>
      </p:sp>
    </p:spTree>
    <p:extLst>
      <p:ext uri="{BB962C8B-B14F-4D97-AF65-F5344CB8AC3E}">
        <p14:creationId xmlns:p14="http://schemas.microsoft.com/office/powerpoint/2010/main" val="259289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8A75-B6F6-1E43-877A-8F0B1CCCF00C}"/>
              </a:ext>
            </a:extLst>
          </p:cNvPr>
          <p:cNvSpPr>
            <a:spLocks noGrp="1"/>
          </p:cNvSpPr>
          <p:nvPr>
            <p:ph type="title"/>
          </p:nvPr>
        </p:nvSpPr>
        <p:spPr>
          <a:xfrm>
            <a:off x="915695" y="2014836"/>
            <a:ext cx="3498979" cy="2456442"/>
          </a:xfrm>
        </p:spPr>
        <p:txBody>
          <a:bodyPr>
            <a:normAutofit fontScale="90000"/>
          </a:bodyPr>
          <a:lstStyle/>
          <a:p>
            <a:r>
              <a:rPr lang="en-US" dirty="0"/>
              <a:t>Overview</a:t>
            </a:r>
            <a:br>
              <a:rPr lang="en-US" dirty="0"/>
            </a:br>
            <a:br>
              <a:rPr lang="en-US" dirty="0"/>
            </a:br>
            <a:r>
              <a:rPr lang="en-US" sz="2400" dirty="0"/>
              <a:t>Requirements:</a:t>
            </a:r>
            <a:br>
              <a:rPr lang="en-US" sz="2400" dirty="0"/>
            </a:br>
            <a:r>
              <a:rPr lang="en-US" sz="2400" dirty="0"/>
              <a:t>there are no prior learning requirements for this course currently</a:t>
            </a:r>
            <a:br>
              <a:rPr lang="en-US" sz="2400" dirty="0"/>
            </a:br>
            <a:br>
              <a:rPr lang="en-US" sz="2400" dirty="0"/>
            </a:br>
            <a:endParaRPr lang="en-US" dirty="0"/>
          </a:p>
        </p:txBody>
      </p:sp>
      <p:sp>
        <p:nvSpPr>
          <p:cNvPr id="3" name="Content Placeholder 2">
            <a:extLst>
              <a:ext uri="{FF2B5EF4-FFF2-40B4-BE49-F238E27FC236}">
                <a16:creationId xmlns:a16="http://schemas.microsoft.com/office/drawing/2014/main" id="{AFD8123E-1AAC-1045-96C1-70E1653E106B}"/>
              </a:ext>
            </a:extLst>
          </p:cNvPr>
          <p:cNvSpPr>
            <a:spLocks noGrp="1"/>
          </p:cNvSpPr>
          <p:nvPr>
            <p:ph idx="1"/>
          </p:nvPr>
        </p:nvSpPr>
        <p:spPr>
          <a:xfrm>
            <a:off x="5118447" y="618746"/>
            <a:ext cx="6281873" cy="5248622"/>
          </a:xfrm>
        </p:spPr>
        <p:txBody>
          <a:bodyPr/>
          <a:lstStyle/>
          <a:p>
            <a:r>
              <a:rPr lang="en-GB" dirty="0"/>
              <a:t>The Pearson Level 3 qualification in IT will suit pupils who enjoy IT and are looking for a career in the IT sector. This is a new qualification that combines the creativity of coursework along with the challenge of exams.</a:t>
            </a:r>
          </a:p>
          <a:p>
            <a:r>
              <a:rPr lang="en-GB" dirty="0"/>
              <a:t>The course aims to develop skills in web design, database management, social media as well as learning the core concepts of IT systems. This qualification will provide the pathway for those students looking to begin a career in web application development, software analyst and design, cybersecurity or systems administration. Within the qualification students complete four units, two of which are compulsory are examined by a written examination with the other two units being coursework based.</a:t>
            </a:r>
          </a:p>
        </p:txBody>
      </p:sp>
      <p:sp>
        <p:nvSpPr>
          <p:cNvPr id="4" name="TextBox 3">
            <a:extLst>
              <a:ext uri="{FF2B5EF4-FFF2-40B4-BE49-F238E27FC236}">
                <a16:creationId xmlns:a16="http://schemas.microsoft.com/office/drawing/2014/main" id="{13B08611-6951-874B-84D3-FE18E71B944A}"/>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74565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78A75-B6F6-1E43-877A-8F0B1CCCF00C}"/>
              </a:ext>
            </a:extLst>
          </p:cNvPr>
          <p:cNvSpPr>
            <a:spLocks noGrp="1"/>
          </p:cNvSpPr>
          <p:nvPr>
            <p:ph type="title"/>
          </p:nvPr>
        </p:nvSpPr>
        <p:spPr>
          <a:xfrm>
            <a:off x="901408" y="1971973"/>
            <a:ext cx="3498979" cy="2456442"/>
          </a:xfrm>
        </p:spPr>
        <p:txBody>
          <a:bodyPr>
            <a:normAutofit fontScale="90000"/>
          </a:bodyPr>
          <a:lstStyle/>
          <a:p>
            <a:r>
              <a:rPr lang="en-US" dirty="0"/>
              <a:t>Overview</a:t>
            </a:r>
            <a:br>
              <a:rPr lang="en-US" dirty="0"/>
            </a:br>
            <a:br>
              <a:rPr lang="en-US" dirty="0"/>
            </a:br>
            <a:r>
              <a:rPr lang="en-US" sz="2400" dirty="0"/>
              <a:t>Requirements:</a:t>
            </a:r>
            <a:br>
              <a:rPr lang="en-US" sz="2400" dirty="0"/>
            </a:br>
            <a:r>
              <a:rPr lang="en-US" sz="2400" dirty="0"/>
              <a:t>there are no prior learning requirements for this course currently</a:t>
            </a:r>
            <a:br>
              <a:rPr lang="en-US" sz="2400" dirty="0"/>
            </a:br>
            <a:br>
              <a:rPr lang="en-US" sz="2400" dirty="0"/>
            </a:br>
            <a:endParaRPr lang="en-US" dirty="0"/>
          </a:p>
        </p:txBody>
      </p:sp>
      <p:sp>
        <p:nvSpPr>
          <p:cNvPr id="3" name="Content Placeholder 2">
            <a:extLst>
              <a:ext uri="{FF2B5EF4-FFF2-40B4-BE49-F238E27FC236}">
                <a16:creationId xmlns:a16="http://schemas.microsoft.com/office/drawing/2014/main" id="{AFD8123E-1AAC-1045-96C1-70E1653E106B}"/>
              </a:ext>
            </a:extLst>
          </p:cNvPr>
          <p:cNvSpPr>
            <a:spLocks noGrp="1"/>
          </p:cNvSpPr>
          <p:nvPr>
            <p:ph idx="1"/>
          </p:nvPr>
        </p:nvSpPr>
        <p:spPr/>
        <p:txBody>
          <a:bodyPr>
            <a:normAutofit fontScale="92500"/>
          </a:bodyPr>
          <a:lstStyle/>
          <a:p>
            <a:r>
              <a:rPr lang="en-GB" dirty="0"/>
              <a:t>Computers are widely used in all aspects of business, industry, government, education, leisure and the home. In this increasingly technological age, a study of computing , and particularly how computers are used in the solution of a variety of problems, is not only valuable to the learners but also essential to the future well-being of the country. </a:t>
            </a:r>
          </a:p>
          <a:p>
            <a:r>
              <a:rPr lang="en-GB" dirty="0"/>
              <a:t>Computing integrates well with subjects across the curriculum. It demands both logical discipline and imaginative creativity in the selection and design of solutions to problems; it encourages an awareness of the management and organisation of computer systems; it extends the learners’ horizons beyond the school or college environment in the appreciation of the effects of computing on society and individuals. For these reasons, computing is as relevant to a learner studying arts subjects as it is to one studying science subjects. </a:t>
            </a:r>
            <a:endParaRPr lang="en-US" dirty="0"/>
          </a:p>
        </p:txBody>
      </p:sp>
      <p:sp>
        <p:nvSpPr>
          <p:cNvPr id="4" name="TextBox 3">
            <a:extLst>
              <a:ext uri="{FF2B5EF4-FFF2-40B4-BE49-F238E27FC236}">
                <a16:creationId xmlns:a16="http://schemas.microsoft.com/office/drawing/2014/main" id="{D2DD2740-DB14-8843-B461-ED897E02562D}"/>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286753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101D3-2066-EE40-88A3-CDE2F60FEA27}"/>
              </a:ext>
            </a:extLst>
          </p:cNvPr>
          <p:cNvSpPr>
            <a:spLocks noGrp="1"/>
          </p:cNvSpPr>
          <p:nvPr>
            <p:ph type="title"/>
          </p:nvPr>
        </p:nvSpPr>
        <p:spPr/>
        <p:txBody>
          <a:bodyPr/>
          <a:lstStyle/>
          <a:p>
            <a:r>
              <a:rPr lang="en-US" b="1" dirty="0"/>
              <a:t>Careers</a:t>
            </a:r>
          </a:p>
        </p:txBody>
      </p:sp>
      <p:sp>
        <p:nvSpPr>
          <p:cNvPr id="3" name="Content Placeholder 2">
            <a:extLst>
              <a:ext uri="{FF2B5EF4-FFF2-40B4-BE49-F238E27FC236}">
                <a16:creationId xmlns:a16="http://schemas.microsoft.com/office/drawing/2014/main" id="{253AE386-B5CA-0646-B8CB-91346A44B346}"/>
              </a:ext>
            </a:extLst>
          </p:cNvPr>
          <p:cNvSpPr>
            <a:spLocks noGrp="1"/>
          </p:cNvSpPr>
          <p:nvPr>
            <p:ph idx="1"/>
          </p:nvPr>
        </p:nvSpPr>
        <p:spPr/>
        <p:txBody>
          <a:bodyPr/>
          <a:lstStyle/>
          <a:p>
            <a:r>
              <a:rPr lang="en-GB" dirty="0"/>
              <a:t>Careers:  There are many careers options that a person can explore from choosing Computing as an option at A Level.</a:t>
            </a:r>
            <a:endParaRPr lang="en-US" dirty="0"/>
          </a:p>
          <a:p>
            <a:r>
              <a:rPr lang="en-US" dirty="0"/>
              <a:t>These careers include:</a:t>
            </a:r>
          </a:p>
          <a:p>
            <a:pPr lvl="1"/>
            <a:r>
              <a:rPr lang="en-US" dirty="0"/>
              <a:t>Software Engineering </a:t>
            </a:r>
          </a:p>
          <a:p>
            <a:pPr lvl="1"/>
            <a:r>
              <a:rPr lang="en-US" dirty="0"/>
              <a:t>Data Analysis</a:t>
            </a:r>
          </a:p>
          <a:p>
            <a:pPr lvl="1"/>
            <a:r>
              <a:rPr lang="en-US" dirty="0"/>
              <a:t>Systems Administrator</a:t>
            </a:r>
          </a:p>
          <a:p>
            <a:pPr lvl="1"/>
            <a:r>
              <a:rPr lang="en-US" dirty="0"/>
              <a:t>App developer</a:t>
            </a:r>
          </a:p>
          <a:p>
            <a:pPr lvl="1"/>
            <a:r>
              <a:rPr lang="en-US" dirty="0"/>
              <a:t>Cyber Security</a:t>
            </a:r>
          </a:p>
          <a:p>
            <a:pPr lvl="1"/>
            <a:r>
              <a:rPr lang="en-US" dirty="0"/>
              <a:t>Forensic IT Analyst</a:t>
            </a:r>
          </a:p>
          <a:p>
            <a:pPr lvl="1"/>
            <a:r>
              <a:rPr lang="en-US" dirty="0"/>
              <a:t>…. plus a whole lot more……</a:t>
            </a:r>
          </a:p>
        </p:txBody>
      </p:sp>
      <p:sp>
        <p:nvSpPr>
          <p:cNvPr id="4" name="TextBox 3">
            <a:extLst>
              <a:ext uri="{FF2B5EF4-FFF2-40B4-BE49-F238E27FC236}">
                <a16:creationId xmlns:a16="http://schemas.microsoft.com/office/drawing/2014/main" id="{18DCE661-A4EB-C040-B7FE-E8F7606764F9}"/>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1319060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53BB5D57-6178-4F62-B472-0312F6D95A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83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4800B320-C486-4967-AFB8-58E3EBDA9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0624" y="0"/>
            <a:ext cx="12584114" cy="6853238"/>
            <a:chOff x="-417513" y="0"/>
            <a:chExt cx="12584114" cy="6853238"/>
          </a:xfrm>
        </p:grpSpPr>
        <p:sp>
          <p:nvSpPr>
            <p:cNvPr id="74" name="Freeform 5">
              <a:extLst>
                <a:ext uri="{FF2B5EF4-FFF2-40B4-BE49-F238E27FC236}">
                  <a16:creationId xmlns:a16="http://schemas.microsoft.com/office/drawing/2014/main" id="{B6E6BEB2-753A-4253-9BE2-9E569A8A5E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6">
              <a:extLst>
                <a:ext uri="{FF2B5EF4-FFF2-40B4-BE49-F238E27FC236}">
                  <a16:creationId xmlns:a16="http://schemas.microsoft.com/office/drawing/2014/main" id="{196A6026-E2E2-4401-BB72-F8314907AB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7">
              <a:extLst>
                <a:ext uri="{FF2B5EF4-FFF2-40B4-BE49-F238E27FC236}">
                  <a16:creationId xmlns:a16="http://schemas.microsoft.com/office/drawing/2014/main" id="{C852B828-3E4B-4404-AEE7-815B0B6EE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8">
              <a:extLst>
                <a:ext uri="{FF2B5EF4-FFF2-40B4-BE49-F238E27FC236}">
                  <a16:creationId xmlns:a16="http://schemas.microsoft.com/office/drawing/2014/main" id="{B2BAC571-023A-4027-9689-5A7375FE5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 name="Freeform 9">
              <a:extLst>
                <a:ext uri="{FF2B5EF4-FFF2-40B4-BE49-F238E27FC236}">
                  <a16:creationId xmlns:a16="http://schemas.microsoft.com/office/drawing/2014/main" id="{6BB424FB-2158-48AB-9A28-A11889AA5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10">
              <a:extLst>
                <a:ext uri="{FF2B5EF4-FFF2-40B4-BE49-F238E27FC236}">
                  <a16:creationId xmlns:a16="http://schemas.microsoft.com/office/drawing/2014/main" id="{BE5FA512-D3FE-4F91-AE23-51DAAAA74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1">
              <a:extLst>
                <a:ext uri="{FF2B5EF4-FFF2-40B4-BE49-F238E27FC236}">
                  <a16:creationId xmlns:a16="http://schemas.microsoft.com/office/drawing/2014/main" id="{83CF3A0A-06AA-4987-8182-4F86E662EC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12">
              <a:extLst>
                <a:ext uri="{FF2B5EF4-FFF2-40B4-BE49-F238E27FC236}">
                  <a16:creationId xmlns:a16="http://schemas.microsoft.com/office/drawing/2014/main" id="{969C6F15-1F6D-46D5-8C47-3FBC312536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3">
              <a:extLst>
                <a:ext uri="{FF2B5EF4-FFF2-40B4-BE49-F238E27FC236}">
                  <a16:creationId xmlns:a16="http://schemas.microsoft.com/office/drawing/2014/main" id="{01E2B94D-4E93-4C11-A1FC-B3A6E8CC5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4">
              <a:extLst>
                <a:ext uri="{FF2B5EF4-FFF2-40B4-BE49-F238E27FC236}">
                  <a16:creationId xmlns:a16="http://schemas.microsoft.com/office/drawing/2014/main" id="{F47C1110-8C08-4C26-BD0D-3083BFAC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5">
              <a:extLst>
                <a:ext uri="{FF2B5EF4-FFF2-40B4-BE49-F238E27FC236}">
                  <a16:creationId xmlns:a16="http://schemas.microsoft.com/office/drawing/2014/main" id="{3085CEBC-D1F5-4F82-93C8-8ED38B7CBE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6">
              <a:extLst>
                <a:ext uri="{FF2B5EF4-FFF2-40B4-BE49-F238E27FC236}">
                  <a16:creationId xmlns:a16="http://schemas.microsoft.com/office/drawing/2014/main" id="{3ED8F25D-E867-46B6-A62D-3B2114768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7">
              <a:extLst>
                <a:ext uri="{FF2B5EF4-FFF2-40B4-BE49-F238E27FC236}">
                  <a16:creationId xmlns:a16="http://schemas.microsoft.com/office/drawing/2014/main" id="{6BB81545-0C01-4B56-BADD-6B7D5B72AF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8">
              <a:extLst>
                <a:ext uri="{FF2B5EF4-FFF2-40B4-BE49-F238E27FC236}">
                  <a16:creationId xmlns:a16="http://schemas.microsoft.com/office/drawing/2014/main" id="{A1574FCC-646A-4771-AB54-A44212F198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9">
              <a:extLst>
                <a:ext uri="{FF2B5EF4-FFF2-40B4-BE49-F238E27FC236}">
                  <a16:creationId xmlns:a16="http://schemas.microsoft.com/office/drawing/2014/main" id="{A56CC2BC-E51D-4A79-AA80-770FAA784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20">
              <a:extLst>
                <a:ext uri="{FF2B5EF4-FFF2-40B4-BE49-F238E27FC236}">
                  <a16:creationId xmlns:a16="http://schemas.microsoft.com/office/drawing/2014/main" id="{C95E0495-B7F8-44C5-AD1F-5F3C8633E3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21">
              <a:extLst>
                <a:ext uri="{FF2B5EF4-FFF2-40B4-BE49-F238E27FC236}">
                  <a16:creationId xmlns:a16="http://schemas.microsoft.com/office/drawing/2014/main" id="{28C1E7AA-A198-498A-9426-7632D7AA35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1" name="Freeform 22">
              <a:extLst>
                <a:ext uri="{FF2B5EF4-FFF2-40B4-BE49-F238E27FC236}">
                  <a16:creationId xmlns:a16="http://schemas.microsoft.com/office/drawing/2014/main" id="{96410611-0DF8-42D3-91B1-B87AE692EB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3">
              <a:extLst>
                <a:ext uri="{FF2B5EF4-FFF2-40B4-BE49-F238E27FC236}">
                  <a16:creationId xmlns:a16="http://schemas.microsoft.com/office/drawing/2014/main" id="{EACF821F-24B2-49B5-8688-744B0EADF0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4">
              <a:extLst>
                <a:ext uri="{FF2B5EF4-FFF2-40B4-BE49-F238E27FC236}">
                  <a16:creationId xmlns:a16="http://schemas.microsoft.com/office/drawing/2014/main" id="{418BD791-FEEE-4A18-A5EF-F3815F184C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5">
              <a:extLst>
                <a:ext uri="{FF2B5EF4-FFF2-40B4-BE49-F238E27FC236}">
                  <a16:creationId xmlns:a16="http://schemas.microsoft.com/office/drawing/2014/main" id="{D5D16C8F-EA4F-447C-934A-06E7BFAE92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pic>
        <p:nvPicPr>
          <p:cNvPr id="2" name="Picture 2" descr="What can I do with my degree in Computing? - Careers and Employability  Service - University of Kent">
            <a:extLst>
              <a:ext uri="{FF2B5EF4-FFF2-40B4-BE49-F238E27FC236}">
                <a16:creationId xmlns:a16="http://schemas.microsoft.com/office/drawing/2014/main" id="{825DA556-AE9C-7B41-9056-6ECCE5971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76" y="266700"/>
            <a:ext cx="9290051" cy="6259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54311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37D0-6AF5-B843-8C99-40FE1F6156AE}"/>
              </a:ext>
            </a:extLst>
          </p:cNvPr>
          <p:cNvSpPr>
            <a:spLocks noGrp="1"/>
          </p:cNvSpPr>
          <p:nvPr>
            <p:ph type="title"/>
          </p:nvPr>
        </p:nvSpPr>
        <p:spPr>
          <a:xfrm>
            <a:off x="888631" y="1777247"/>
            <a:ext cx="3498979" cy="2456442"/>
          </a:xfrm>
        </p:spPr>
        <p:txBody>
          <a:bodyPr>
            <a:normAutofit fontScale="90000"/>
          </a:bodyPr>
          <a:lstStyle/>
          <a:p>
            <a:r>
              <a:rPr lang="en-US" b="1" dirty="0"/>
              <a:t>Assessment</a:t>
            </a:r>
            <a:br>
              <a:rPr lang="en-US" b="1" dirty="0"/>
            </a:br>
            <a:br>
              <a:rPr lang="en-US" b="1" dirty="0"/>
            </a:br>
            <a:r>
              <a:rPr lang="en-GB" sz="2200" dirty="0"/>
              <a:t>The work for each unit is graded as either :</a:t>
            </a:r>
            <a:br>
              <a:rPr lang="en-GB" sz="2200" dirty="0"/>
            </a:br>
            <a:br>
              <a:rPr lang="en-GB" sz="2200" dirty="0"/>
            </a:br>
            <a:r>
              <a:rPr lang="en-GB" sz="2200" dirty="0"/>
              <a:t>Pass (E Grade)</a:t>
            </a:r>
            <a:br>
              <a:rPr lang="en-GB" sz="2200" dirty="0"/>
            </a:br>
            <a:r>
              <a:rPr lang="en-GB" sz="2200" dirty="0"/>
              <a:t>Merit (C Grade)</a:t>
            </a:r>
            <a:br>
              <a:rPr lang="en-GB" sz="2200" dirty="0"/>
            </a:br>
            <a:r>
              <a:rPr lang="en-GB" sz="2200" dirty="0"/>
              <a:t>Distinction (A Grade).</a:t>
            </a:r>
            <a:endParaRPr lang="en-US" sz="2200" b="1" dirty="0"/>
          </a:p>
        </p:txBody>
      </p:sp>
      <p:sp>
        <p:nvSpPr>
          <p:cNvPr id="3" name="Content Placeholder 2">
            <a:extLst>
              <a:ext uri="{FF2B5EF4-FFF2-40B4-BE49-F238E27FC236}">
                <a16:creationId xmlns:a16="http://schemas.microsoft.com/office/drawing/2014/main" id="{19D4FAC3-BD54-EA47-A639-BA662C276013}"/>
              </a:ext>
            </a:extLst>
          </p:cNvPr>
          <p:cNvSpPr>
            <a:spLocks noGrp="1"/>
          </p:cNvSpPr>
          <p:nvPr>
            <p:ph idx="1"/>
          </p:nvPr>
        </p:nvSpPr>
        <p:spPr>
          <a:xfrm>
            <a:off x="5021496" y="1609378"/>
            <a:ext cx="6281873" cy="5248622"/>
          </a:xfrm>
        </p:spPr>
        <p:txBody>
          <a:bodyPr>
            <a:normAutofit fontScale="92500" lnSpcReduction="20000"/>
          </a:bodyPr>
          <a:lstStyle/>
          <a:p>
            <a:r>
              <a:rPr lang="en-GB" dirty="0"/>
              <a:t>In Lower Sixth students will complete two units:</a:t>
            </a:r>
          </a:p>
          <a:p>
            <a:pPr marL="0" indent="0">
              <a:buNone/>
            </a:pPr>
            <a:r>
              <a:rPr lang="en-GB" dirty="0"/>
              <a:t>	Unit 1: Information Technology Systems – 	Strategy, Management and Infrastructure</a:t>
            </a:r>
          </a:p>
          <a:p>
            <a:pPr marL="0" indent="0">
              <a:buNone/>
            </a:pPr>
            <a:r>
              <a:rPr lang="en-GB" dirty="0"/>
              <a:t>	Unit 3: Using Social Media in Business</a:t>
            </a:r>
          </a:p>
          <a:p>
            <a:pPr marL="0" indent="0">
              <a:buNone/>
            </a:pPr>
            <a:r>
              <a:rPr lang="en-GB" b="1" dirty="0"/>
              <a:t>Unit 1: Information Technology Systems</a:t>
            </a:r>
          </a:p>
          <a:p>
            <a:pPr marL="0" indent="0">
              <a:buNone/>
            </a:pPr>
            <a:endParaRPr lang="en-GB" dirty="0"/>
          </a:p>
          <a:p>
            <a:pPr marL="0" indent="0">
              <a:buNone/>
            </a:pPr>
            <a:r>
              <a:rPr lang="en-GB" b="1" dirty="0"/>
              <a:t>Unit in brief: </a:t>
            </a:r>
            <a:r>
              <a:rPr lang="en-GB" dirty="0"/>
              <a:t>Learners study the role of computer systems and the implications of their use in personal and professional situations. Learners will explore the relationships between the hardware and software that form an IT system. Learners will look at the way that systems work individually and together, as well as the relationship between the user and the system. Learners will examine issues related to the use of IT systems and the impact that they have on organisations and their stakeholders. Learners will explore how IT systems enable organisations to access data, information and users locally and globally.</a:t>
            </a:r>
          </a:p>
          <a:p>
            <a:pPr marL="0" indent="0">
              <a:buNone/>
            </a:pPr>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5" name="TextBox 4">
            <a:extLst>
              <a:ext uri="{FF2B5EF4-FFF2-40B4-BE49-F238E27FC236}">
                <a16:creationId xmlns:a16="http://schemas.microsoft.com/office/drawing/2014/main" id="{C83C825B-4D3C-E54E-A33A-4E7C114C58CB}"/>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85839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37D0-6AF5-B843-8C99-40FE1F6156AE}"/>
              </a:ext>
            </a:extLst>
          </p:cNvPr>
          <p:cNvSpPr>
            <a:spLocks noGrp="1"/>
          </p:cNvSpPr>
          <p:nvPr>
            <p:ph type="title"/>
          </p:nvPr>
        </p:nvSpPr>
        <p:spPr>
          <a:xfrm>
            <a:off x="888631" y="1777247"/>
            <a:ext cx="3498979" cy="2456442"/>
          </a:xfrm>
        </p:spPr>
        <p:txBody>
          <a:bodyPr>
            <a:normAutofit fontScale="90000"/>
          </a:bodyPr>
          <a:lstStyle/>
          <a:p>
            <a:r>
              <a:rPr lang="en-US" b="1" dirty="0"/>
              <a:t>Assessment</a:t>
            </a:r>
            <a:br>
              <a:rPr lang="en-US" b="1" dirty="0"/>
            </a:br>
            <a:br>
              <a:rPr lang="en-US" b="1" dirty="0"/>
            </a:br>
            <a:r>
              <a:rPr lang="en-GB" sz="2200" dirty="0"/>
              <a:t>The work for each unit is graded as either :</a:t>
            </a:r>
            <a:br>
              <a:rPr lang="en-GB" sz="2200" dirty="0"/>
            </a:br>
            <a:br>
              <a:rPr lang="en-GB" sz="2200" dirty="0"/>
            </a:br>
            <a:r>
              <a:rPr lang="en-GB" sz="2200" dirty="0"/>
              <a:t>Pass (E Grade)</a:t>
            </a:r>
            <a:br>
              <a:rPr lang="en-GB" sz="2200" dirty="0"/>
            </a:br>
            <a:r>
              <a:rPr lang="en-GB" sz="2200" dirty="0"/>
              <a:t>Merit (C Grade)</a:t>
            </a:r>
            <a:br>
              <a:rPr lang="en-GB" sz="2200" dirty="0"/>
            </a:br>
            <a:r>
              <a:rPr lang="en-GB" sz="2200" dirty="0"/>
              <a:t>Distinction (A Grade).</a:t>
            </a:r>
            <a:endParaRPr lang="en-US" sz="2200" b="1" dirty="0"/>
          </a:p>
        </p:txBody>
      </p:sp>
      <p:sp>
        <p:nvSpPr>
          <p:cNvPr id="3" name="Content Placeholder 2">
            <a:extLst>
              <a:ext uri="{FF2B5EF4-FFF2-40B4-BE49-F238E27FC236}">
                <a16:creationId xmlns:a16="http://schemas.microsoft.com/office/drawing/2014/main" id="{19D4FAC3-BD54-EA47-A639-BA662C276013}"/>
              </a:ext>
            </a:extLst>
          </p:cNvPr>
          <p:cNvSpPr>
            <a:spLocks noGrp="1"/>
          </p:cNvSpPr>
          <p:nvPr>
            <p:ph idx="1"/>
          </p:nvPr>
        </p:nvSpPr>
        <p:spPr>
          <a:xfrm>
            <a:off x="5021496" y="1609378"/>
            <a:ext cx="6281873" cy="5248622"/>
          </a:xfrm>
        </p:spPr>
        <p:txBody>
          <a:bodyPr>
            <a:normAutofit fontScale="92500" lnSpcReduction="10000"/>
          </a:bodyPr>
          <a:lstStyle/>
          <a:p>
            <a:r>
              <a:rPr lang="en-GB" dirty="0"/>
              <a:t>In Lower Sixth students will complete two units:</a:t>
            </a:r>
          </a:p>
          <a:p>
            <a:pPr marL="0" indent="0">
              <a:buNone/>
            </a:pPr>
            <a:r>
              <a:rPr lang="en-GB" dirty="0"/>
              <a:t>	Unit 1: Information Technology Systems – 	Strategy, Management and Infrastructure</a:t>
            </a:r>
          </a:p>
          <a:p>
            <a:pPr marL="0" indent="0">
              <a:buNone/>
            </a:pPr>
            <a:r>
              <a:rPr lang="en-GB" dirty="0"/>
              <a:t>	Unit 3: Using Social Media in Business</a:t>
            </a:r>
          </a:p>
          <a:p>
            <a:pPr marL="0" indent="0">
              <a:buNone/>
            </a:pPr>
            <a:r>
              <a:rPr lang="en-GB" b="1" dirty="0"/>
              <a:t>Unit 3: Social Media in Business</a:t>
            </a:r>
          </a:p>
          <a:p>
            <a:pPr marL="0" indent="0">
              <a:buNone/>
            </a:pPr>
            <a:endParaRPr lang="en-GB" b="1" dirty="0"/>
          </a:p>
          <a:p>
            <a:pPr marL="0" indent="0">
              <a:buNone/>
            </a:pPr>
            <a:r>
              <a:rPr lang="en-GB" b="1" dirty="0"/>
              <a:t>Unit in brief:</a:t>
            </a:r>
            <a:r>
              <a:rPr lang="en-GB" dirty="0"/>
              <a:t> Learners will explore different social media websites, the ways in which they can be used and the potential pitfalls when using them for business purposes. Learners will develop a plan to use social media strategies for business purposes to achieve specific aims and objectives. Learners will then implement the plan, developing and posting content and interacting with others. Finally, learners will collect data on the business use of social media and review the effectiveness of the learners’ efforts.</a:t>
            </a:r>
          </a:p>
          <a:p>
            <a:pPr marL="0" indent="0">
              <a:buNone/>
            </a:pPr>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5" name="TextBox 4">
            <a:extLst>
              <a:ext uri="{FF2B5EF4-FFF2-40B4-BE49-F238E27FC236}">
                <a16:creationId xmlns:a16="http://schemas.microsoft.com/office/drawing/2014/main" id="{C83C825B-4D3C-E54E-A33A-4E7C114C58CB}"/>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2580140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37D0-6AF5-B843-8C99-40FE1F6156AE}"/>
              </a:ext>
            </a:extLst>
          </p:cNvPr>
          <p:cNvSpPr>
            <a:spLocks noGrp="1"/>
          </p:cNvSpPr>
          <p:nvPr>
            <p:ph type="title"/>
          </p:nvPr>
        </p:nvSpPr>
        <p:spPr>
          <a:xfrm>
            <a:off x="888631" y="1777247"/>
            <a:ext cx="3498979" cy="2456442"/>
          </a:xfrm>
        </p:spPr>
        <p:txBody>
          <a:bodyPr>
            <a:normAutofit fontScale="90000"/>
          </a:bodyPr>
          <a:lstStyle/>
          <a:p>
            <a:r>
              <a:rPr lang="en-US" b="1" dirty="0"/>
              <a:t>Assessment</a:t>
            </a:r>
            <a:br>
              <a:rPr lang="en-US" b="1" dirty="0"/>
            </a:br>
            <a:br>
              <a:rPr lang="en-US" b="1" dirty="0"/>
            </a:br>
            <a:r>
              <a:rPr lang="en-GB" sz="2200" dirty="0"/>
              <a:t>The work for each unit is graded as either :</a:t>
            </a:r>
            <a:br>
              <a:rPr lang="en-GB" sz="2200" dirty="0"/>
            </a:br>
            <a:br>
              <a:rPr lang="en-GB" sz="2200" dirty="0"/>
            </a:br>
            <a:r>
              <a:rPr lang="en-GB" sz="2200" dirty="0"/>
              <a:t>Pass (E Grade)</a:t>
            </a:r>
            <a:br>
              <a:rPr lang="en-GB" sz="2200" dirty="0"/>
            </a:br>
            <a:r>
              <a:rPr lang="en-GB" sz="2200" dirty="0"/>
              <a:t>Merit (C Grade)</a:t>
            </a:r>
            <a:br>
              <a:rPr lang="en-GB" sz="2200" dirty="0"/>
            </a:br>
            <a:r>
              <a:rPr lang="en-GB" sz="2200" dirty="0"/>
              <a:t>Distinction (A Grade).</a:t>
            </a:r>
            <a:endParaRPr lang="en-US" sz="2200" b="1" dirty="0"/>
          </a:p>
        </p:txBody>
      </p:sp>
      <p:sp>
        <p:nvSpPr>
          <p:cNvPr id="3" name="Content Placeholder 2">
            <a:extLst>
              <a:ext uri="{FF2B5EF4-FFF2-40B4-BE49-F238E27FC236}">
                <a16:creationId xmlns:a16="http://schemas.microsoft.com/office/drawing/2014/main" id="{19D4FAC3-BD54-EA47-A639-BA662C276013}"/>
              </a:ext>
            </a:extLst>
          </p:cNvPr>
          <p:cNvSpPr>
            <a:spLocks noGrp="1"/>
          </p:cNvSpPr>
          <p:nvPr>
            <p:ph idx="1"/>
          </p:nvPr>
        </p:nvSpPr>
        <p:spPr>
          <a:xfrm>
            <a:off x="5021496" y="1909822"/>
            <a:ext cx="6281873" cy="4948177"/>
          </a:xfrm>
        </p:spPr>
        <p:txBody>
          <a:bodyPr>
            <a:normAutofit fontScale="92500" lnSpcReduction="20000"/>
          </a:bodyPr>
          <a:lstStyle/>
          <a:p>
            <a:r>
              <a:rPr lang="en-GB" dirty="0"/>
              <a:t>In Upper Sixth student will complete a further two units:</a:t>
            </a:r>
          </a:p>
          <a:p>
            <a:pPr marL="0" indent="0">
              <a:buNone/>
            </a:pPr>
            <a:r>
              <a:rPr lang="en-GB" dirty="0"/>
              <a:t>	Unit 2: Creating Systems to Manage Information</a:t>
            </a:r>
          </a:p>
          <a:p>
            <a:pPr marL="0" indent="0">
              <a:buNone/>
            </a:pPr>
            <a:r>
              <a:rPr lang="en-GB" dirty="0"/>
              <a:t>	Unit 6: Website Development</a:t>
            </a:r>
          </a:p>
          <a:p>
            <a:pPr marL="0" indent="0">
              <a:buNone/>
            </a:pPr>
            <a:r>
              <a:rPr lang="en-GB" b="1" dirty="0"/>
              <a:t>Unit 2: Creating Systems to Manage Information</a:t>
            </a:r>
          </a:p>
          <a:p>
            <a:pPr marL="0" indent="0">
              <a:buNone/>
            </a:pPr>
            <a:endParaRPr lang="en-GB" b="1" dirty="0"/>
          </a:p>
          <a:p>
            <a:pPr marL="0" indent="0">
              <a:buNone/>
            </a:pPr>
            <a:r>
              <a:rPr lang="en-GB" b="1" dirty="0"/>
              <a:t>Unit in brief: </a:t>
            </a:r>
            <a:r>
              <a:rPr lang="en-GB" dirty="0"/>
              <a:t>Learners will examine the structure of data and its origins, and how an efficient data design follows through to an effective and useful database. Learners will examine a given scenario and develop an effective design solution to produce a database system. Learners will then test your solution to ensure that it works correctly. Finally, learners will evaluate each stage of the development process and the effectiveness of your database solution. To complete the assessment tasks in this unit, learners will need to draw on their learning from across the programme.</a:t>
            </a:r>
          </a:p>
          <a:p>
            <a:pPr marL="0" indent="0">
              <a:buNone/>
            </a:pPr>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5" name="TextBox 4">
            <a:extLst>
              <a:ext uri="{FF2B5EF4-FFF2-40B4-BE49-F238E27FC236}">
                <a16:creationId xmlns:a16="http://schemas.microsoft.com/office/drawing/2014/main" id="{C83C825B-4D3C-E54E-A33A-4E7C114C58CB}"/>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797531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737D0-6AF5-B843-8C99-40FE1F6156AE}"/>
              </a:ext>
            </a:extLst>
          </p:cNvPr>
          <p:cNvSpPr>
            <a:spLocks noGrp="1"/>
          </p:cNvSpPr>
          <p:nvPr>
            <p:ph type="title"/>
          </p:nvPr>
        </p:nvSpPr>
        <p:spPr>
          <a:xfrm>
            <a:off x="888631" y="1777247"/>
            <a:ext cx="3498979" cy="2456442"/>
          </a:xfrm>
        </p:spPr>
        <p:txBody>
          <a:bodyPr>
            <a:normAutofit fontScale="90000"/>
          </a:bodyPr>
          <a:lstStyle/>
          <a:p>
            <a:r>
              <a:rPr lang="en-US" b="1" dirty="0"/>
              <a:t>Assessment</a:t>
            </a:r>
            <a:br>
              <a:rPr lang="en-US" b="1" dirty="0"/>
            </a:br>
            <a:br>
              <a:rPr lang="en-US" b="1" dirty="0"/>
            </a:br>
            <a:r>
              <a:rPr lang="en-GB" sz="2200" dirty="0"/>
              <a:t>The work for each unit is graded as either :</a:t>
            </a:r>
            <a:br>
              <a:rPr lang="en-GB" sz="2200" dirty="0"/>
            </a:br>
            <a:br>
              <a:rPr lang="en-GB" sz="2200" dirty="0"/>
            </a:br>
            <a:r>
              <a:rPr lang="en-GB" sz="2200" dirty="0"/>
              <a:t>Pass (E Grade)</a:t>
            </a:r>
            <a:br>
              <a:rPr lang="en-GB" sz="2200" dirty="0"/>
            </a:br>
            <a:r>
              <a:rPr lang="en-GB" sz="2200" dirty="0"/>
              <a:t>Merit (C Grade)</a:t>
            </a:r>
            <a:br>
              <a:rPr lang="en-GB" sz="2200" dirty="0"/>
            </a:br>
            <a:r>
              <a:rPr lang="en-GB" sz="2200" dirty="0"/>
              <a:t>Distinction (A Grade).</a:t>
            </a:r>
            <a:endParaRPr lang="en-US" sz="2200" b="1" dirty="0"/>
          </a:p>
        </p:txBody>
      </p:sp>
      <p:sp>
        <p:nvSpPr>
          <p:cNvPr id="3" name="Content Placeholder 2">
            <a:extLst>
              <a:ext uri="{FF2B5EF4-FFF2-40B4-BE49-F238E27FC236}">
                <a16:creationId xmlns:a16="http://schemas.microsoft.com/office/drawing/2014/main" id="{19D4FAC3-BD54-EA47-A639-BA662C276013}"/>
              </a:ext>
            </a:extLst>
          </p:cNvPr>
          <p:cNvSpPr>
            <a:spLocks noGrp="1"/>
          </p:cNvSpPr>
          <p:nvPr>
            <p:ph idx="1"/>
          </p:nvPr>
        </p:nvSpPr>
        <p:spPr>
          <a:xfrm>
            <a:off x="5021496" y="1909822"/>
            <a:ext cx="6281873" cy="4948177"/>
          </a:xfrm>
        </p:spPr>
        <p:txBody>
          <a:bodyPr>
            <a:normAutofit lnSpcReduction="10000"/>
          </a:bodyPr>
          <a:lstStyle/>
          <a:p>
            <a:r>
              <a:rPr lang="en-GB" dirty="0"/>
              <a:t>In Upper Sixth student will complete a further two units:</a:t>
            </a:r>
          </a:p>
          <a:p>
            <a:pPr marL="0" indent="0">
              <a:buNone/>
            </a:pPr>
            <a:r>
              <a:rPr lang="en-GB" dirty="0"/>
              <a:t>	Unit 2: Creating Systems to Manage Information</a:t>
            </a:r>
          </a:p>
          <a:p>
            <a:pPr marL="0" indent="0">
              <a:buNone/>
            </a:pPr>
            <a:r>
              <a:rPr lang="en-GB" dirty="0"/>
              <a:t>	Unit 6: Website Development</a:t>
            </a:r>
          </a:p>
          <a:p>
            <a:pPr marL="0" indent="0">
              <a:buNone/>
            </a:pPr>
            <a:r>
              <a:rPr lang="en-GB" b="1" dirty="0"/>
              <a:t>Unit 6: Web Design</a:t>
            </a:r>
          </a:p>
          <a:p>
            <a:pPr marL="0" indent="0">
              <a:buNone/>
            </a:pPr>
            <a:endParaRPr lang="en-GB" b="1" dirty="0"/>
          </a:p>
          <a:p>
            <a:pPr marL="0" indent="0">
              <a:buNone/>
            </a:pPr>
            <a:r>
              <a:rPr lang="en-GB" b="1" dirty="0"/>
              <a:t>Unit in brief: </a:t>
            </a:r>
            <a:r>
              <a:rPr lang="en-GB" dirty="0"/>
              <a:t>In this unit, learners will review existing websites – commenting on their overall design and effectiveness. Learners will use scripting languages such as Hypertext </a:t>
            </a:r>
            <a:r>
              <a:rPr lang="en-GB" dirty="0" err="1"/>
              <a:t>Markup</a:t>
            </a:r>
            <a:r>
              <a:rPr lang="en-GB" dirty="0"/>
              <a:t> Language (HTML), Cascading Style Sheets (CSS) and JavaScript® and a simple text editor, or rapid application development tools. Finally, learners will reflect on the website design and functionality using a testing and review process.</a:t>
            </a:r>
          </a:p>
          <a:p>
            <a:pPr marL="0" indent="0">
              <a:buNone/>
            </a:pPr>
            <a:endParaRPr lang="en-US" dirty="0"/>
          </a:p>
          <a:p>
            <a:endParaRPr lang="en-US" dirty="0"/>
          </a:p>
          <a:p>
            <a:endParaRPr lang="en-US" dirty="0"/>
          </a:p>
          <a:p>
            <a:endParaRPr lang="en-US" dirty="0"/>
          </a:p>
          <a:p>
            <a:endParaRPr lang="en-US" dirty="0"/>
          </a:p>
          <a:p>
            <a:endParaRPr lang="en-US" dirty="0"/>
          </a:p>
          <a:p>
            <a:pPr marL="0" indent="0">
              <a:buNone/>
            </a:pPr>
            <a:endParaRPr lang="en-US" dirty="0"/>
          </a:p>
        </p:txBody>
      </p:sp>
      <p:sp>
        <p:nvSpPr>
          <p:cNvPr id="5" name="TextBox 4">
            <a:extLst>
              <a:ext uri="{FF2B5EF4-FFF2-40B4-BE49-F238E27FC236}">
                <a16:creationId xmlns:a16="http://schemas.microsoft.com/office/drawing/2014/main" id="{C83C825B-4D3C-E54E-A33A-4E7C114C58CB}"/>
              </a:ext>
            </a:extLst>
          </p:cNvPr>
          <p:cNvSpPr txBox="1"/>
          <p:nvPr/>
        </p:nvSpPr>
        <p:spPr>
          <a:xfrm>
            <a:off x="5557837" y="6051808"/>
            <a:ext cx="4055277" cy="646331"/>
          </a:xfrm>
          <a:prstGeom prst="rect">
            <a:avLst/>
          </a:prstGeom>
          <a:noFill/>
        </p:spPr>
        <p:txBody>
          <a:bodyPr wrap="none" rtlCol="0">
            <a:spAutoFit/>
          </a:bodyPr>
          <a:lstStyle/>
          <a:p>
            <a:r>
              <a:rPr lang="en-US" dirty="0"/>
              <a:t>Contact: 	</a:t>
            </a:r>
            <a:r>
              <a:rPr lang="en-US" dirty="0" err="1"/>
              <a:t>Mr</a:t>
            </a:r>
            <a:r>
              <a:rPr lang="en-US" dirty="0"/>
              <a:t> O’ Brien</a:t>
            </a:r>
          </a:p>
          <a:p>
            <a:r>
              <a:rPr lang="en-US" dirty="0"/>
              <a:t>Email: 		aobrien516@c2ken.net</a:t>
            </a:r>
          </a:p>
        </p:txBody>
      </p:sp>
    </p:spTree>
    <p:extLst>
      <p:ext uri="{BB962C8B-B14F-4D97-AF65-F5344CB8AC3E}">
        <p14:creationId xmlns:p14="http://schemas.microsoft.com/office/powerpoint/2010/main" val="2679154074"/>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32</TotalTime>
  <Words>1183</Words>
  <Application>Microsoft Macintosh PowerPoint</Application>
  <PresentationFormat>Widescreen</PresentationFormat>
  <Paragraphs>89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 Light</vt:lpstr>
      <vt:lpstr>Rockwell</vt:lpstr>
      <vt:lpstr>Trebuchet MS</vt:lpstr>
      <vt:lpstr>Wingdings</vt:lpstr>
      <vt:lpstr>Atlas</vt:lpstr>
      <vt:lpstr>Pearsons BTEC in I.T.</vt:lpstr>
      <vt:lpstr>Overview  Requirements: there are no prior learning requirements for this course currently  </vt:lpstr>
      <vt:lpstr>Overview  Requirements: there are no prior learning requirements for this course currently  </vt:lpstr>
      <vt:lpstr>Careers</vt:lpstr>
      <vt:lpstr>PowerPoint Presentation</vt:lpstr>
      <vt:lpstr>Assessment  The work for each unit is graded as either :  Pass (E Grade) Merit (C Grade) Distinction (A Grade).</vt:lpstr>
      <vt:lpstr>Assessment  The work for each unit is graded as either :  Pass (E Grade) Merit (C Grade) Distinction (A Grade).</vt:lpstr>
      <vt:lpstr>Assessment  The work for each unit is graded as either :  Pass (E Grade) Merit (C Grade) Distinction (A Grade).</vt:lpstr>
      <vt:lpstr>Assessment  The work for each unit is graded as either :  Pass (E Grade) Merit (C Grade) Distinction (A Grade).</vt:lpstr>
      <vt:lpstr>For any further enquiries please contact Mr O’ Brien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&amp; A Level Computer Science</dc:title>
  <dc:creator>A O'Brien</dc:creator>
  <cp:lastModifiedBy>A O'Brien</cp:lastModifiedBy>
  <cp:revision>4</cp:revision>
  <dcterms:created xsi:type="dcterms:W3CDTF">2022-01-15T20:30:20Z</dcterms:created>
  <dcterms:modified xsi:type="dcterms:W3CDTF">2022-01-15T21:11:58Z</dcterms:modified>
</cp:coreProperties>
</file>